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La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La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Lato-bold.fntdata"/><Relationship Id="rId6" Type="http://schemas.openxmlformats.org/officeDocument/2006/relationships/slide" Target="slides/slide1.xml"/><Relationship Id="rId18"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f13c7830e7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f13c7830e7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f13c7830e7_0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f13c7830e7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f13c7830e7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f13c7830e7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f13c7830e7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f13c7830e7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f13c7830e7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f13c7830e7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f13c7830e7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f13c7830e7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f13c7830e7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f13c7830e7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f13c7830e7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f13c7830e7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f13c7830e7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f13c7830e7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f13c7830e7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f13c7830e7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f13c7830e7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f13c7830e7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f13c7830e7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f13c7830e7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mailto:melanie.formosa@stonybrook.edu" TargetMode="External"/><Relationship Id="rId4" Type="http://schemas.openxmlformats.org/officeDocument/2006/relationships/hyperlink" Target="mailto:melanie.formosa@stonybrook.edu" TargetMode="External"/><Relationship Id="rId5" Type="http://schemas.openxmlformats.org/officeDocument/2006/relationships/image" Target="../media/image9.png"/><Relationship Id="rId6" Type="http://schemas.openxmlformats.org/officeDocument/2006/relationships/hyperlink" Target="https://www.youtube.com/channel/UCG_t6ubX_qZSg8wkaIMj8jg" TargetMode="External"/><Relationship Id="rId7"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hyperlink" Target="https://twitter.com/urbandictionary/status/1014711235349241857/photo/1" TargetMode="External"/><Relationship Id="rId6" Type="http://schemas.openxmlformats.org/officeDocument/2006/relationships/hyperlink" Target="https://www.pinterest.com/pin/661114420289481713/"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hyperlink" Target="https://youtu.be/yVGCECHT6Is" TargetMode="External"/><Relationship Id="rId5" Type="http://schemas.openxmlformats.org/officeDocument/2006/relationships/image" Target="../media/image13.png"/><Relationship Id="rId6"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5.jp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hyperlink" Target="http://www.youtube.com/watch?v=uPCfZfnyqbA" TargetMode="External"/><Relationship Id="rId5" Type="http://schemas.openxmlformats.org/officeDocument/2006/relationships/image" Target="../media/image11.jpg"/><Relationship Id="rId6" Type="http://schemas.openxmlformats.org/officeDocument/2006/relationships/hyperlink" Target="https://www.youtube.com/channel/UCG_t6ubX_qZSg8wkaIMj8j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53" name="Shape 53"/>
        <p:cNvGrpSpPr/>
        <p:nvPr/>
      </p:nvGrpSpPr>
      <p:grpSpPr>
        <a:xfrm>
          <a:off x="0" y="0"/>
          <a:ext cx="0" cy="0"/>
          <a:chOff x="0" y="0"/>
          <a:chExt cx="0" cy="0"/>
        </a:xfrm>
      </p:grpSpPr>
      <p:sp>
        <p:nvSpPr>
          <p:cNvPr id="54" name="Google Shape;54;p13"/>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55" name="Google Shape;55;p13"/>
          <p:cNvPicPr preferRelativeResize="0"/>
          <p:nvPr/>
        </p:nvPicPr>
        <p:blipFill>
          <a:blip r:embed="rId3">
            <a:alphaModFix/>
          </a:blip>
          <a:stretch>
            <a:fillRect/>
          </a:stretch>
        </p:blipFill>
        <p:spPr>
          <a:xfrm>
            <a:off x="120437" y="752325"/>
            <a:ext cx="8903126" cy="3993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6666"/>
        </a:solidFill>
      </p:bgPr>
    </p:bg>
    <p:spTree>
      <p:nvGrpSpPr>
        <p:cNvPr id="121" name="Shape 121"/>
        <p:cNvGrpSpPr/>
        <p:nvPr/>
      </p:nvGrpSpPr>
      <p:grpSpPr>
        <a:xfrm>
          <a:off x="0" y="0"/>
          <a:ext cx="0" cy="0"/>
          <a:chOff x="0" y="0"/>
          <a:chExt cx="0" cy="0"/>
        </a:xfrm>
      </p:grpSpPr>
      <p:sp>
        <p:nvSpPr>
          <p:cNvPr id="122" name="Google Shape;122;p22"/>
          <p:cNvSpPr txBox="1"/>
          <p:nvPr>
            <p:ph type="title"/>
          </p:nvPr>
        </p:nvSpPr>
        <p:spPr>
          <a:xfrm>
            <a:off x="311700" y="1072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ato"/>
                <a:ea typeface="Lato"/>
                <a:cs typeface="Lato"/>
                <a:sym typeface="Lato"/>
              </a:rPr>
              <a:t>Hindsight is 20/20</a:t>
            </a:r>
            <a:endParaRPr>
              <a:latin typeface="Lato"/>
              <a:ea typeface="Lato"/>
              <a:cs typeface="Lato"/>
              <a:sym typeface="Lato"/>
            </a:endParaRPr>
          </a:p>
        </p:txBody>
      </p:sp>
      <p:sp>
        <p:nvSpPr>
          <p:cNvPr id="123" name="Google Shape;123;p22"/>
          <p:cNvSpPr txBox="1"/>
          <p:nvPr>
            <p:ph idx="1" type="body"/>
          </p:nvPr>
        </p:nvSpPr>
        <p:spPr>
          <a:xfrm>
            <a:off x="92125" y="679950"/>
            <a:ext cx="8920500" cy="43104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Font typeface="Lato"/>
              <a:buChar char="-"/>
            </a:pPr>
            <a:r>
              <a:rPr lang="en" sz="1700">
                <a:solidFill>
                  <a:schemeClr val="dk1"/>
                </a:solidFill>
                <a:latin typeface="Lato"/>
                <a:ea typeface="Lato"/>
                <a:cs typeface="Lato"/>
                <a:sym typeface="Lato"/>
              </a:rPr>
              <a:t>Don’t be afraid! You’re not as bad as you think you are</a:t>
            </a:r>
            <a:endParaRPr sz="1700">
              <a:solidFill>
                <a:schemeClr val="dk1"/>
              </a:solidFill>
              <a:latin typeface="Lato"/>
              <a:ea typeface="Lato"/>
              <a:cs typeface="Lato"/>
              <a:sym typeface="Lato"/>
            </a:endParaRPr>
          </a:p>
          <a:p>
            <a:pPr indent="-336550" lvl="1" marL="914400" rtl="0" algn="l">
              <a:spcBef>
                <a:spcPts val="0"/>
              </a:spcBef>
              <a:spcAft>
                <a:spcPts val="0"/>
              </a:spcAft>
              <a:buClr>
                <a:schemeClr val="dk1"/>
              </a:buClr>
              <a:buSzPts val="1700"/>
              <a:buFont typeface="Lato"/>
              <a:buChar char="-"/>
            </a:pPr>
            <a:r>
              <a:rPr lang="en" sz="1700">
                <a:solidFill>
                  <a:schemeClr val="dk1"/>
                </a:solidFill>
                <a:latin typeface="Lato"/>
                <a:ea typeface="Lato"/>
                <a:cs typeface="Lato"/>
                <a:sym typeface="Lato"/>
              </a:rPr>
              <a:t>And even if you are, you will </a:t>
            </a:r>
            <a:r>
              <a:rPr b="1" lang="en" sz="1700" u="sng">
                <a:solidFill>
                  <a:schemeClr val="dk1"/>
                </a:solidFill>
                <a:latin typeface="Lato"/>
                <a:ea typeface="Lato"/>
                <a:cs typeface="Lato"/>
                <a:sym typeface="Lato"/>
              </a:rPr>
              <a:t>improve</a:t>
            </a:r>
            <a:r>
              <a:rPr lang="en" sz="1700">
                <a:solidFill>
                  <a:schemeClr val="dk1"/>
                </a:solidFill>
                <a:latin typeface="Lato"/>
                <a:ea typeface="Lato"/>
                <a:cs typeface="Lato"/>
                <a:sym typeface="Lato"/>
              </a:rPr>
              <a:t>! Believe me.</a:t>
            </a:r>
            <a:endParaRPr sz="1700">
              <a:solidFill>
                <a:schemeClr val="dk1"/>
              </a:solidFill>
              <a:latin typeface="Lato"/>
              <a:ea typeface="Lato"/>
              <a:cs typeface="Lato"/>
              <a:sym typeface="Lato"/>
            </a:endParaRPr>
          </a:p>
          <a:p>
            <a:pPr indent="-336550" lvl="0" marL="457200" rtl="0" algn="l">
              <a:spcBef>
                <a:spcPts val="0"/>
              </a:spcBef>
              <a:spcAft>
                <a:spcPts val="0"/>
              </a:spcAft>
              <a:buClr>
                <a:schemeClr val="dk1"/>
              </a:buClr>
              <a:buSzPts val="1700"/>
              <a:buFont typeface="Lato"/>
              <a:buChar char="-"/>
            </a:pPr>
            <a:r>
              <a:rPr lang="en" sz="1700">
                <a:solidFill>
                  <a:schemeClr val="dk1"/>
                </a:solidFill>
                <a:latin typeface="Lato"/>
                <a:ea typeface="Lato"/>
                <a:cs typeface="Lato"/>
                <a:sym typeface="Lato"/>
              </a:rPr>
              <a:t>Be prepared to spend time</a:t>
            </a:r>
            <a:endParaRPr sz="1700">
              <a:solidFill>
                <a:schemeClr val="dk1"/>
              </a:solidFill>
              <a:latin typeface="Lato"/>
              <a:ea typeface="Lato"/>
              <a:cs typeface="Lato"/>
              <a:sym typeface="Lato"/>
            </a:endParaRPr>
          </a:p>
          <a:p>
            <a:pPr indent="-336550" lvl="1" marL="914400" rtl="0" algn="l">
              <a:spcBef>
                <a:spcPts val="0"/>
              </a:spcBef>
              <a:spcAft>
                <a:spcPts val="0"/>
              </a:spcAft>
              <a:buClr>
                <a:schemeClr val="dk1"/>
              </a:buClr>
              <a:buSzPts val="1700"/>
              <a:buFont typeface="Lato"/>
              <a:buChar char="-"/>
            </a:pPr>
            <a:r>
              <a:rPr lang="en" sz="1700">
                <a:solidFill>
                  <a:schemeClr val="dk1"/>
                </a:solidFill>
                <a:latin typeface="Lato"/>
                <a:ea typeface="Lato"/>
                <a:cs typeface="Lato"/>
                <a:sym typeface="Lato"/>
              </a:rPr>
              <a:t>This is time-consuming. You’re building your brand and  putting your face out there. Make sure you proofread your posts and make yourself presentable (attire, etc) &gt; neatness goes a long way!</a:t>
            </a:r>
            <a:endParaRPr sz="1700">
              <a:solidFill>
                <a:schemeClr val="dk1"/>
              </a:solidFill>
              <a:latin typeface="Lato"/>
              <a:ea typeface="Lato"/>
              <a:cs typeface="Lato"/>
              <a:sym typeface="Lato"/>
            </a:endParaRPr>
          </a:p>
          <a:p>
            <a:pPr indent="-336550" lvl="0" marL="457200" rtl="0" algn="l">
              <a:spcBef>
                <a:spcPts val="0"/>
              </a:spcBef>
              <a:spcAft>
                <a:spcPts val="0"/>
              </a:spcAft>
              <a:buClr>
                <a:schemeClr val="dk1"/>
              </a:buClr>
              <a:buSzPts val="1700"/>
              <a:buFont typeface="Lato"/>
              <a:buChar char="-"/>
            </a:pPr>
            <a:r>
              <a:rPr lang="en" sz="1700">
                <a:solidFill>
                  <a:schemeClr val="dk1"/>
                </a:solidFill>
                <a:latin typeface="Lato"/>
                <a:ea typeface="Lato"/>
                <a:cs typeface="Lato"/>
                <a:sym typeface="Lato"/>
              </a:rPr>
              <a:t>Social media is your friend</a:t>
            </a:r>
            <a:endParaRPr sz="1700">
              <a:solidFill>
                <a:schemeClr val="dk1"/>
              </a:solidFill>
              <a:latin typeface="Lato"/>
              <a:ea typeface="Lato"/>
              <a:cs typeface="Lato"/>
              <a:sym typeface="Lato"/>
            </a:endParaRPr>
          </a:p>
          <a:p>
            <a:pPr indent="-336550" lvl="1" marL="914400" rtl="0" algn="l">
              <a:spcBef>
                <a:spcPts val="0"/>
              </a:spcBef>
              <a:spcAft>
                <a:spcPts val="0"/>
              </a:spcAft>
              <a:buClr>
                <a:schemeClr val="dk1"/>
              </a:buClr>
              <a:buSzPts val="1700"/>
              <a:buFont typeface="Lato"/>
              <a:buChar char="-"/>
            </a:pPr>
            <a:r>
              <a:rPr lang="en" sz="1700">
                <a:solidFill>
                  <a:schemeClr val="dk1"/>
                </a:solidFill>
                <a:latin typeface="Lato"/>
                <a:ea typeface="Lato"/>
                <a:cs typeface="Lato"/>
                <a:sym typeface="Lato"/>
              </a:rPr>
              <a:t>It’s free advertising! Make professional accounts and stay on top of them</a:t>
            </a:r>
            <a:endParaRPr sz="1700">
              <a:solidFill>
                <a:schemeClr val="dk1"/>
              </a:solidFill>
              <a:latin typeface="Lato"/>
              <a:ea typeface="Lato"/>
              <a:cs typeface="Lato"/>
              <a:sym typeface="Lato"/>
            </a:endParaRPr>
          </a:p>
          <a:p>
            <a:pPr indent="-336550" lvl="1" marL="914400" rtl="0" algn="l">
              <a:spcBef>
                <a:spcPts val="0"/>
              </a:spcBef>
              <a:spcAft>
                <a:spcPts val="0"/>
              </a:spcAft>
              <a:buClr>
                <a:schemeClr val="dk1"/>
              </a:buClr>
              <a:buSzPts val="1700"/>
              <a:buFont typeface="Lato"/>
              <a:buChar char="-"/>
            </a:pPr>
            <a:r>
              <a:rPr lang="en" sz="1700">
                <a:solidFill>
                  <a:schemeClr val="dk1"/>
                </a:solidFill>
                <a:latin typeface="Lato"/>
                <a:ea typeface="Lato"/>
                <a:cs typeface="Lato"/>
                <a:sym typeface="Lato"/>
              </a:rPr>
              <a:t>Post everything you are doing </a:t>
            </a:r>
            <a:r>
              <a:rPr lang="en" sz="1700">
                <a:solidFill>
                  <a:schemeClr val="dk1"/>
                </a:solidFill>
                <a:latin typeface="Lato"/>
                <a:ea typeface="Lato"/>
                <a:cs typeface="Lato"/>
                <a:sym typeface="Lato"/>
              </a:rPr>
              <a:t>professionally. It’s like a virtual resume!</a:t>
            </a:r>
            <a:endParaRPr sz="1700">
              <a:solidFill>
                <a:schemeClr val="dk1"/>
              </a:solidFill>
              <a:latin typeface="Lato"/>
              <a:ea typeface="Lato"/>
              <a:cs typeface="Lato"/>
              <a:sym typeface="Lato"/>
            </a:endParaRPr>
          </a:p>
          <a:p>
            <a:pPr indent="-336550" lvl="0" marL="457200" rtl="0" algn="l">
              <a:spcBef>
                <a:spcPts val="0"/>
              </a:spcBef>
              <a:spcAft>
                <a:spcPts val="0"/>
              </a:spcAft>
              <a:buClr>
                <a:schemeClr val="dk1"/>
              </a:buClr>
              <a:buSzPts val="1700"/>
              <a:buFont typeface="Lato"/>
              <a:buChar char="-"/>
            </a:pPr>
            <a:r>
              <a:rPr lang="en" sz="1700">
                <a:solidFill>
                  <a:schemeClr val="dk1"/>
                </a:solidFill>
                <a:latin typeface="Lato"/>
                <a:ea typeface="Lato"/>
                <a:cs typeface="Lato"/>
                <a:sym typeface="Lato"/>
              </a:rPr>
              <a:t>What would </a:t>
            </a:r>
            <a:r>
              <a:rPr lang="en" sz="1700" u="sng">
                <a:solidFill>
                  <a:schemeClr val="dk1"/>
                </a:solidFill>
                <a:latin typeface="Lato"/>
                <a:ea typeface="Lato"/>
                <a:cs typeface="Lato"/>
                <a:sym typeface="Lato"/>
              </a:rPr>
              <a:t>you</a:t>
            </a:r>
            <a:r>
              <a:rPr lang="en" sz="1700">
                <a:solidFill>
                  <a:schemeClr val="dk1"/>
                </a:solidFill>
                <a:latin typeface="Lato"/>
                <a:ea typeface="Lato"/>
                <a:cs typeface="Lato"/>
                <a:sym typeface="Lato"/>
              </a:rPr>
              <a:t> listen to? </a:t>
            </a:r>
            <a:endParaRPr sz="1700">
              <a:solidFill>
                <a:schemeClr val="dk1"/>
              </a:solidFill>
              <a:latin typeface="Lato"/>
              <a:ea typeface="Lato"/>
              <a:cs typeface="Lato"/>
              <a:sym typeface="Lato"/>
            </a:endParaRPr>
          </a:p>
          <a:p>
            <a:pPr indent="-336550" lvl="1" marL="914400" rtl="0" algn="l">
              <a:spcBef>
                <a:spcPts val="0"/>
              </a:spcBef>
              <a:spcAft>
                <a:spcPts val="0"/>
              </a:spcAft>
              <a:buClr>
                <a:schemeClr val="dk1"/>
              </a:buClr>
              <a:buSzPts val="1700"/>
              <a:buFont typeface="Lato"/>
              <a:buChar char="-"/>
            </a:pPr>
            <a:r>
              <a:rPr lang="en" sz="1700">
                <a:solidFill>
                  <a:schemeClr val="dk1"/>
                </a:solidFill>
                <a:latin typeface="Lato"/>
                <a:ea typeface="Lato"/>
                <a:cs typeface="Lato"/>
                <a:sym typeface="Lato"/>
              </a:rPr>
              <a:t>Look at your own habits. Who do you enjoy watching? What time of day is reserved for your favorite relaxing YouTuber/podcaster? How about a peppy one? Or maybe it always changes?</a:t>
            </a:r>
            <a:endParaRPr sz="1700">
              <a:solidFill>
                <a:schemeClr val="dk1"/>
              </a:solidFill>
              <a:latin typeface="Lato"/>
              <a:ea typeface="Lato"/>
              <a:cs typeface="Lato"/>
              <a:sym typeface="Lato"/>
            </a:endParaRPr>
          </a:p>
          <a:p>
            <a:pPr indent="-336550" lvl="2" marL="1371600" rtl="0" algn="l">
              <a:spcBef>
                <a:spcPts val="0"/>
              </a:spcBef>
              <a:spcAft>
                <a:spcPts val="0"/>
              </a:spcAft>
              <a:buClr>
                <a:schemeClr val="dk1"/>
              </a:buClr>
              <a:buSzPts val="1700"/>
              <a:buFont typeface="Lato"/>
              <a:buChar char="-"/>
            </a:pPr>
            <a:r>
              <a:rPr lang="en" sz="1700">
                <a:solidFill>
                  <a:schemeClr val="dk1"/>
                </a:solidFill>
                <a:latin typeface="Lato"/>
                <a:ea typeface="Lato"/>
                <a:cs typeface="Lato"/>
                <a:sym typeface="Lato"/>
              </a:rPr>
              <a:t>Factor these into your podcast style. </a:t>
            </a:r>
            <a:r>
              <a:rPr b="1" lang="en" sz="1700" u="sng">
                <a:solidFill>
                  <a:schemeClr val="dk1"/>
                </a:solidFill>
                <a:latin typeface="Lato"/>
                <a:ea typeface="Lato"/>
                <a:cs typeface="Lato"/>
                <a:sym typeface="Lato"/>
              </a:rPr>
              <a:t>Avoid being boring!</a:t>
            </a:r>
            <a:endParaRPr sz="1700">
              <a:solidFill>
                <a:schemeClr val="dk1"/>
              </a:solidFill>
              <a:latin typeface="Lato"/>
              <a:ea typeface="Lato"/>
              <a:cs typeface="Lato"/>
              <a:sym typeface="Lato"/>
            </a:endParaRPr>
          </a:p>
          <a:p>
            <a:pPr indent="0" lvl="0" marL="0" rtl="0" algn="l">
              <a:spcBef>
                <a:spcPts val="1200"/>
              </a:spcBef>
              <a:spcAft>
                <a:spcPts val="1200"/>
              </a:spcAft>
              <a:buNone/>
            </a:pPr>
            <a:r>
              <a:t/>
            </a:r>
            <a:endParaRPr sz="1600">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6666"/>
        </a:solidFill>
      </p:bgPr>
    </p:bg>
    <p:spTree>
      <p:nvGrpSpPr>
        <p:cNvPr id="127" name="Shape 127"/>
        <p:cNvGrpSpPr/>
        <p:nvPr/>
      </p:nvGrpSpPr>
      <p:grpSpPr>
        <a:xfrm>
          <a:off x="0" y="0"/>
          <a:ext cx="0" cy="0"/>
          <a:chOff x="0" y="0"/>
          <a:chExt cx="0" cy="0"/>
        </a:xfrm>
      </p:grpSpPr>
      <p:sp>
        <p:nvSpPr>
          <p:cNvPr id="128" name="Google Shape;128;p23"/>
          <p:cNvSpPr txBox="1"/>
          <p:nvPr>
            <p:ph type="title"/>
          </p:nvPr>
        </p:nvSpPr>
        <p:spPr>
          <a:xfrm>
            <a:off x="311700" y="1072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ato"/>
                <a:ea typeface="Lato"/>
                <a:cs typeface="Lato"/>
                <a:sym typeface="Lato"/>
              </a:rPr>
              <a:t>Hindsight is 20/20</a:t>
            </a:r>
            <a:endParaRPr>
              <a:latin typeface="Lato"/>
              <a:ea typeface="Lato"/>
              <a:cs typeface="Lato"/>
              <a:sym typeface="Lato"/>
            </a:endParaRPr>
          </a:p>
        </p:txBody>
      </p:sp>
      <p:sp>
        <p:nvSpPr>
          <p:cNvPr id="129" name="Google Shape;129;p23"/>
          <p:cNvSpPr txBox="1"/>
          <p:nvPr>
            <p:ph idx="1" type="body"/>
          </p:nvPr>
        </p:nvSpPr>
        <p:spPr>
          <a:xfrm>
            <a:off x="311700" y="679950"/>
            <a:ext cx="8520600" cy="4310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Lato"/>
              <a:buChar char="-"/>
            </a:pPr>
            <a:r>
              <a:rPr lang="en">
                <a:solidFill>
                  <a:schemeClr val="dk1"/>
                </a:solidFill>
                <a:latin typeface="Lato"/>
                <a:ea typeface="Lato"/>
                <a:cs typeface="Lato"/>
                <a:sym typeface="Lato"/>
              </a:rPr>
              <a:t>Yes, I have 14 subscribers. It doesn’t phase me. I still put my best effort in.</a:t>
            </a:r>
            <a:endParaRPr>
              <a:solidFill>
                <a:schemeClr val="dk1"/>
              </a:solidFill>
              <a:latin typeface="Lato"/>
              <a:ea typeface="Lato"/>
              <a:cs typeface="Lato"/>
              <a:sym typeface="Lato"/>
            </a:endParaRPr>
          </a:p>
          <a:p>
            <a:pPr indent="-342900" lvl="1" marL="914400" rtl="0" algn="l">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Don’t be embarrassed about starting out small. You’re doing this for </a:t>
            </a:r>
            <a:r>
              <a:rPr lang="en" sz="1800" u="sng">
                <a:solidFill>
                  <a:schemeClr val="dk1"/>
                </a:solidFill>
                <a:latin typeface="Lato"/>
                <a:ea typeface="Lato"/>
                <a:cs typeface="Lato"/>
                <a:sym typeface="Lato"/>
              </a:rPr>
              <a:t>you</a:t>
            </a:r>
            <a:r>
              <a:rPr lang="en" sz="1800">
                <a:solidFill>
                  <a:schemeClr val="dk1"/>
                </a:solidFill>
                <a:latin typeface="Lato"/>
                <a:ea typeface="Lato"/>
                <a:cs typeface="Lato"/>
                <a:sym typeface="Lato"/>
              </a:rPr>
              <a:t>. </a:t>
            </a:r>
            <a:endParaRPr sz="1800">
              <a:solidFill>
                <a:schemeClr val="dk1"/>
              </a:solidFill>
              <a:latin typeface="Lato"/>
              <a:ea typeface="Lato"/>
              <a:cs typeface="Lato"/>
              <a:sym typeface="Lato"/>
            </a:endParaRPr>
          </a:p>
          <a:p>
            <a:pPr indent="-342900" lvl="0" marL="457200" rtl="0" algn="l">
              <a:spcBef>
                <a:spcPts val="0"/>
              </a:spcBef>
              <a:spcAft>
                <a:spcPts val="0"/>
              </a:spcAft>
              <a:buClr>
                <a:schemeClr val="dk1"/>
              </a:buClr>
              <a:buSzPts val="1800"/>
              <a:buFont typeface="Lato"/>
              <a:buChar char="-"/>
            </a:pPr>
            <a:r>
              <a:rPr lang="en">
                <a:solidFill>
                  <a:schemeClr val="dk1"/>
                </a:solidFill>
                <a:latin typeface="Lato"/>
                <a:ea typeface="Lato"/>
                <a:cs typeface="Lato"/>
                <a:sym typeface="Lato"/>
              </a:rPr>
              <a:t>Once you know what you want to focus your podcast on, appeal to the top!</a:t>
            </a:r>
            <a:endParaRPr>
              <a:solidFill>
                <a:schemeClr val="dk1"/>
              </a:solidFill>
              <a:latin typeface="Lato"/>
              <a:ea typeface="Lato"/>
              <a:cs typeface="Lato"/>
              <a:sym typeface="Lato"/>
            </a:endParaRPr>
          </a:p>
          <a:p>
            <a:pPr indent="-342900" lvl="1" marL="914400" rtl="0" algn="l">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I knew the president of Stony Brook University would be a fantastic contribution to my podcast. I reached out (professionally, of course) and had her on my show</a:t>
            </a:r>
            <a:endParaRPr sz="1800">
              <a:solidFill>
                <a:schemeClr val="dk1"/>
              </a:solidFill>
              <a:latin typeface="Lato"/>
              <a:ea typeface="Lato"/>
              <a:cs typeface="Lato"/>
              <a:sym typeface="Lato"/>
            </a:endParaRPr>
          </a:p>
          <a:p>
            <a:pPr indent="-342900" lvl="2" marL="1371600" rtl="0" algn="l">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Reaching out: make sure you know how to write emails professionally! Try adding a signature highlighting your status and any positions. Get a good profile shot! (And have it uniform across all platforms)</a:t>
            </a:r>
            <a:endParaRPr sz="1800">
              <a:solidFill>
                <a:schemeClr val="dk1"/>
              </a:solidFill>
              <a:latin typeface="Lato"/>
              <a:ea typeface="Lato"/>
              <a:cs typeface="Lato"/>
              <a:sym typeface="Lato"/>
            </a:endParaRPr>
          </a:p>
          <a:p>
            <a:pPr indent="-342900" lvl="0" marL="457200" rtl="0" algn="l">
              <a:spcBef>
                <a:spcPts val="0"/>
              </a:spcBef>
              <a:spcAft>
                <a:spcPts val="0"/>
              </a:spcAft>
              <a:buClr>
                <a:schemeClr val="dk1"/>
              </a:buClr>
              <a:buSzPts val="1800"/>
              <a:buFont typeface="Lato"/>
              <a:buChar char="-"/>
            </a:pPr>
            <a:r>
              <a:rPr lang="en">
                <a:solidFill>
                  <a:schemeClr val="dk1"/>
                </a:solidFill>
                <a:latin typeface="Lato"/>
                <a:ea typeface="Lato"/>
                <a:cs typeface="Lato"/>
                <a:sym typeface="Lato"/>
              </a:rPr>
              <a:t>Professors and mentors are here to help you succeed. It’s their job. Just ask!</a:t>
            </a:r>
            <a:endParaRPr>
              <a:solidFill>
                <a:schemeClr val="dk1"/>
              </a:solidFill>
              <a:latin typeface="Lato"/>
              <a:ea typeface="Lato"/>
              <a:cs typeface="Lato"/>
              <a:sym typeface="Lato"/>
            </a:endParaRPr>
          </a:p>
          <a:p>
            <a:pPr indent="-342900" lvl="0" marL="457200" rtl="0" algn="l">
              <a:spcBef>
                <a:spcPts val="0"/>
              </a:spcBef>
              <a:spcAft>
                <a:spcPts val="0"/>
              </a:spcAft>
              <a:buClr>
                <a:schemeClr val="dk1"/>
              </a:buClr>
              <a:buSzPts val="1800"/>
              <a:buFont typeface="Lato"/>
              <a:buChar char="-"/>
            </a:pPr>
            <a:r>
              <a:rPr lang="en">
                <a:solidFill>
                  <a:schemeClr val="dk1"/>
                </a:solidFill>
                <a:latin typeface="Lato"/>
                <a:ea typeface="Lato"/>
                <a:cs typeface="Lato"/>
                <a:sym typeface="Lato"/>
              </a:rPr>
              <a:t>People are always watching. If you are genuinely interested and ambitious, people will gravitate towards you!  Opportunities will come! Seize every opportunity you can, however small. It will open doors</a:t>
            </a:r>
            <a:endParaRPr>
              <a:solidFill>
                <a:schemeClr val="dk1"/>
              </a:solidFill>
              <a:latin typeface="Lato"/>
              <a:ea typeface="Lato"/>
              <a:cs typeface="Lato"/>
              <a:sym typeface="Lato"/>
            </a:endParaRPr>
          </a:p>
          <a:p>
            <a:pPr indent="0" lvl="0" marL="0" rtl="0" algn="l">
              <a:spcBef>
                <a:spcPts val="1200"/>
              </a:spcBef>
              <a:spcAft>
                <a:spcPts val="1200"/>
              </a:spcAft>
              <a:buNone/>
            </a:pPr>
            <a:r>
              <a:t/>
            </a:r>
            <a:endParaRPr>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B8AF"/>
        </a:solidFill>
      </p:bgPr>
    </p:bg>
    <p:spTree>
      <p:nvGrpSpPr>
        <p:cNvPr id="133" name="Shape 133"/>
        <p:cNvGrpSpPr/>
        <p:nvPr/>
      </p:nvGrpSpPr>
      <p:grpSpPr>
        <a:xfrm>
          <a:off x="0" y="0"/>
          <a:ext cx="0" cy="0"/>
          <a:chOff x="0" y="0"/>
          <a:chExt cx="0" cy="0"/>
        </a:xfrm>
      </p:grpSpPr>
      <p:sp>
        <p:nvSpPr>
          <p:cNvPr id="134" name="Google Shape;134;p24"/>
          <p:cNvSpPr txBox="1"/>
          <p:nvPr>
            <p:ph type="title"/>
          </p:nvPr>
        </p:nvSpPr>
        <p:spPr>
          <a:xfrm>
            <a:off x="311700" y="2908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solidFill>
                  <a:schemeClr val="lt1"/>
                </a:solidFill>
                <a:latin typeface="Lato"/>
                <a:ea typeface="Lato"/>
                <a:cs typeface="Lato"/>
                <a:sym typeface="Lato"/>
              </a:rPr>
              <a:t>Things to do</a:t>
            </a:r>
            <a:endParaRPr sz="2820">
              <a:solidFill>
                <a:schemeClr val="lt1"/>
              </a:solidFill>
              <a:latin typeface="Lato"/>
              <a:ea typeface="Lato"/>
              <a:cs typeface="Lato"/>
              <a:sym typeface="Lato"/>
            </a:endParaRPr>
          </a:p>
        </p:txBody>
      </p:sp>
      <p:sp>
        <p:nvSpPr>
          <p:cNvPr id="135" name="Google Shape;135;p24"/>
          <p:cNvSpPr txBox="1"/>
          <p:nvPr>
            <p:ph idx="1" type="body"/>
          </p:nvPr>
        </p:nvSpPr>
        <p:spPr>
          <a:xfrm>
            <a:off x="311700" y="863550"/>
            <a:ext cx="6032700" cy="34164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Clr>
                <a:schemeClr val="lt1"/>
              </a:buClr>
              <a:buSzPts val="2100"/>
              <a:buFont typeface="Lato"/>
              <a:buChar char="❏"/>
            </a:pPr>
            <a:r>
              <a:rPr lang="en" sz="2100">
                <a:solidFill>
                  <a:schemeClr val="lt1"/>
                </a:solidFill>
                <a:latin typeface="Lato"/>
                <a:ea typeface="Lato"/>
                <a:cs typeface="Lato"/>
                <a:sym typeface="Lato"/>
              </a:rPr>
              <a:t>Reach out! My email is </a:t>
            </a:r>
            <a:r>
              <a:rPr lang="en" sz="2100" u="sng">
                <a:solidFill>
                  <a:schemeClr val="lt1"/>
                </a:solidFill>
                <a:latin typeface="Lato"/>
                <a:ea typeface="Lato"/>
                <a:cs typeface="Lato"/>
                <a:sym typeface="Lato"/>
                <a:hlinkClick r:id="rId3">
                  <a:extLst>
                    <a:ext uri="{A12FA001-AC4F-418D-AE19-62706E023703}">
                      <ahyp:hlinkClr val="tx"/>
                    </a:ext>
                  </a:extLst>
                </a:hlinkClick>
              </a:rPr>
              <a:t>m</a:t>
            </a:r>
            <a:r>
              <a:rPr lang="en" sz="2100" u="sng">
                <a:solidFill>
                  <a:schemeClr val="lt1"/>
                </a:solidFill>
                <a:latin typeface="Lato"/>
                <a:ea typeface="Lato"/>
                <a:cs typeface="Lato"/>
                <a:sym typeface="Lato"/>
                <a:hlinkClick r:id="rId4">
                  <a:extLst>
                    <a:ext uri="{A12FA001-AC4F-418D-AE19-62706E023703}">
                      <ahyp:hlinkClr val="tx"/>
                    </a:ext>
                  </a:extLst>
                </a:hlinkClick>
              </a:rPr>
              <a:t>elanie.formosa@stonybrook.edu</a:t>
            </a:r>
            <a:endParaRPr sz="2100">
              <a:solidFill>
                <a:schemeClr val="lt1"/>
              </a:solidFill>
              <a:latin typeface="Lato"/>
              <a:ea typeface="Lato"/>
              <a:cs typeface="Lato"/>
              <a:sym typeface="Lato"/>
            </a:endParaRPr>
          </a:p>
          <a:p>
            <a:pPr indent="-361950" lvl="0" marL="457200" rtl="0" algn="l">
              <a:spcBef>
                <a:spcPts val="0"/>
              </a:spcBef>
              <a:spcAft>
                <a:spcPts val="0"/>
              </a:spcAft>
              <a:buClr>
                <a:schemeClr val="lt1"/>
              </a:buClr>
              <a:buSzPts val="2100"/>
              <a:buFont typeface="Lato"/>
              <a:buChar char="❏"/>
            </a:pPr>
            <a:r>
              <a:rPr lang="en" sz="2100">
                <a:solidFill>
                  <a:schemeClr val="lt1"/>
                </a:solidFill>
                <a:latin typeface="Lato"/>
                <a:ea typeface="Lato"/>
                <a:cs typeface="Lato"/>
                <a:sym typeface="Lato"/>
              </a:rPr>
              <a:t>Connect with me on social media</a:t>
            </a:r>
            <a:endParaRPr sz="2100">
              <a:solidFill>
                <a:schemeClr val="lt1"/>
              </a:solidFill>
              <a:latin typeface="Lato"/>
              <a:ea typeface="Lato"/>
              <a:cs typeface="Lato"/>
              <a:sym typeface="Lato"/>
            </a:endParaRPr>
          </a:p>
          <a:p>
            <a:pPr indent="-361950" lvl="0" marL="457200" rtl="0" algn="l">
              <a:spcBef>
                <a:spcPts val="0"/>
              </a:spcBef>
              <a:spcAft>
                <a:spcPts val="0"/>
              </a:spcAft>
              <a:buClr>
                <a:schemeClr val="lt1"/>
              </a:buClr>
              <a:buSzPts val="2100"/>
              <a:buFont typeface="Lato"/>
              <a:buChar char="❏"/>
            </a:pPr>
            <a:r>
              <a:rPr lang="en" sz="2100">
                <a:solidFill>
                  <a:schemeClr val="lt1"/>
                </a:solidFill>
                <a:latin typeface="Lato"/>
                <a:ea typeface="Lato"/>
                <a:cs typeface="Lato"/>
                <a:sym typeface="Lato"/>
              </a:rPr>
              <a:t>Subscribe to my YouTube channel!</a:t>
            </a:r>
            <a:endParaRPr sz="2100">
              <a:solidFill>
                <a:schemeClr val="lt1"/>
              </a:solidFill>
              <a:latin typeface="Lato"/>
              <a:ea typeface="Lato"/>
              <a:cs typeface="Lato"/>
              <a:sym typeface="Lato"/>
            </a:endParaRPr>
          </a:p>
          <a:p>
            <a:pPr indent="-361950" lvl="0" marL="457200" rtl="0" algn="l">
              <a:spcBef>
                <a:spcPts val="0"/>
              </a:spcBef>
              <a:spcAft>
                <a:spcPts val="0"/>
              </a:spcAft>
              <a:buClr>
                <a:schemeClr val="lt1"/>
              </a:buClr>
              <a:buSzPts val="2100"/>
              <a:buFont typeface="Lato"/>
              <a:buChar char="❏"/>
            </a:pPr>
            <a:r>
              <a:rPr lang="en" sz="2100">
                <a:solidFill>
                  <a:schemeClr val="lt1"/>
                </a:solidFill>
                <a:latin typeface="Lato"/>
                <a:ea typeface="Lato"/>
                <a:cs typeface="Lato"/>
                <a:sym typeface="Lato"/>
              </a:rPr>
              <a:t>Look into WUSB, The Statesman, ECC Building, School of Communication and Journalism, WSHU, SBU-TV</a:t>
            </a:r>
            <a:endParaRPr sz="2100">
              <a:solidFill>
                <a:schemeClr val="lt1"/>
              </a:solidFill>
              <a:latin typeface="Lato"/>
              <a:ea typeface="Lato"/>
              <a:cs typeface="Lato"/>
              <a:sym typeface="Lato"/>
            </a:endParaRPr>
          </a:p>
        </p:txBody>
      </p:sp>
      <p:pic>
        <p:nvPicPr>
          <p:cNvPr id="136" name="Google Shape;136;p24"/>
          <p:cNvPicPr preferRelativeResize="0"/>
          <p:nvPr/>
        </p:nvPicPr>
        <p:blipFill>
          <a:blip r:embed="rId5">
            <a:alphaModFix/>
          </a:blip>
          <a:stretch>
            <a:fillRect/>
          </a:stretch>
        </p:blipFill>
        <p:spPr>
          <a:xfrm>
            <a:off x="6467325" y="3100625"/>
            <a:ext cx="2438400" cy="1885950"/>
          </a:xfrm>
          <a:prstGeom prst="rect">
            <a:avLst/>
          </a:prstGeom>
          <a:noFill/>
          <a:ln>
            <a:noFill/>
          </a:ln>
        </p:spPr>
      </p:pic>
      <p:sp>
        <p:nvSpPr>
          <p:cNvPr id="137" name="Google Shape;137;p24"/>
          <p:cNvSpPr txBox="1"/>
          <p:nvPr/>
        </p:nvSpPr>
        <p:spPr>
          <a:xfrm>
            <a:off x="3551925" y="3493475"/>
            <a:ext cx="2692500" cy="1493100"/>
          </a:xfrm>
          <a:prstGeom prst="rect">
            <a:avLst/>
          </a:prstGeom>
          <a:noFill/>
          <a:ln cap="flat" cmpd="sng" w="2857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700">
                <a:latin typeface="Lato"/>
                <a:ea typeface="Lato"/>
                <a:cs typeface="Lato"/>
                <a:sym typeface="Lato"/>
              </a:rPr>
              <a:t>My YouTube channel </a:t>
            </a:r>
            <a:endParaRPr sz="1700">
              <a:latin typeface="Lato"/>
              <a:ea typeface="Lato"/>
              <a:cs typeface="Lato"/>
              <a:sym typeface="Lato"/>
            </a:endParaRPr>
          </a:p>
          <a:p>
            <a:pPr indent="0" lvl="0" marL="0" rtl="0" algn="ctr">
              <a:spcBef>
                <a:spcPts val="0"/>
              </a:spcBef>
              <a:spcAft>
                <a:spcPts val="0"/>
              </a:spcAft>
              <a:buNone/>
            </a:pPr>
            <a:r>
              <a:rPr lang="en" sz="1700">
                <a:latin typeface="Lato"/>
                <a:ea typeface="Lato"/>
                <a:cs typeface="Lato"/>
                <a:sym typeface="Lato"/>
              </a:rPr>
              <a:t>~ Melanie Formosa ~ </a:t>
            </a:r>
            <a:r>
              <a:rPr lang="en" sz="1700" u="sng">
                <a:solidFill>
                  <a:schemeClr val="lt1"/>
                </a:solidFill>
                <a:latin typeface="Lato"/>
                <a:ea typeface="Lato"/>
                <a:cs typeface="Lato"/>
                <a:sym typeface="Lato"/>
                <a:hlinkClick r:id="rId6">
                  <a:extLst>
                    <a:ext uri="{A12FA001-AC4F-418D-AE19-62706E023703}">
                      <ahyp:hlinkClr val="tx"/>
                    </a:ext>
                  </a:extLst>
                </a:hlinkClick>
              </a:rPr>
              <a:t>https://www.youtube.com/channel/UCG_t6ubX_qZSg8wkaIMj8jg</a:t>
            </a:r>
            <a:r>
              <a:rPr lang="en" sz="1700">
                <a:solidFill>
                  <a:schemeClr val="lt1"/>
                </a:solidFill>
                <a:latin typeface="Lato"/>
                <a:ea typeface="Lato"/>
                <a:cs typeface="Lato"/>
                <a:sym typeface="Lato"/>
              </a:rPr>
              <a:t> </a:t>
            </a:r>
            <a:endParaRPr sz="1700">
              <a:solidFill>
                <a:schemeClr val="lt1"/>
              </a:solidFill>
              <a:latin typeface="Lato"/>
              <a:ea typeface="Lato"/>
              <a:cs typeface="Lato"/>
              <a:sym typeface="Lato"/>
            </a:endParaRPr>
          </a:p>
        </p:txBody>
      </p:sp>
      <p:pic>
        <p:nvPicPr>
          <p:cNvPr id="138" name="Google Shape;138;p24"/>
          <p:cNvPicPr preferRelativeResize="0"/>
          <p:nvPr/>
        </p:nvPicPr>
        <p:blipFill>
          <a:blip r:embed="rId7">
            <a:alphaModFix/>
          </a:blip>
          <a:stretch>
            <a:fillRect/>
          </a:stretch>
        </p:blipFill>
        <p:spPr>
          <a:xfrm>
            <a:off x="5839376" y="366046"/>
            <a:ext cx="3066349" cy="23021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9" name="Shape 59"/>
        <p:cNvGrpSpPr/>
        <p:nvPr/>
      </p:nvGrpSpPr>
      <p:grpSpPr>
        <a:xfrm>
          <a:off x="0" y="0"/>
          <a:ext cx="0" cy="0"/>
          <a:chOff x="0" y="0"/>
          <a:chExt cx="0" cy="0"/>
        </a:xfrm>
      </p:grpSpPr>
      <p:sp>
        <p:nvSpPr>
          <p:cNvPr id="60" name="Google Shape;60;p14"/>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61" name="Google Shape;61;p14"/>
          <p:cNvPicPr preferRelativeResize="0"/>
          <p:nvPr/>
        </p:nvPicPr>
        <p:blipFill>
          <a:blip r:embed="rId3">
            <a:alphaModFix/>
          </a:blip>
          <a:stretch>
            <a:fillRect/>
          </a:stretch>
        </p:blipFill>
        <p:spPr>
          <a:xfrm>
            <a:off x="249763" y="475825"/>
            <a:ext cx="8644474" cy="4438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65" name="Shape 65"/>
        <p:cNvGrpSpPr/>
        <p:nvPr/>
      </p:nvGrpSpPr>
      <p:grpSpPr>
        <a:xfrm>
          <a:off x="0" y="0"/>
          <a:ext cx="0" cy="0"/>
          <a:chOff x="0" y="0"/>
          <a:chExt cx="0" cy="0"/>
        </a:xfrm>
      </p:grpSpPr>
      <p:pic>
        <p:nvPicPr>
          <p:cNvPr id="66" name="Google Shape;66;p15"/>
          <p:cNvPicPr preferRelativeResize="0"/>
          <p:nvPr/>
        </p:nvPicPr>
        <p:blipFill>
          <a:blip r:embed="rId3">
            <a:alphaModFix/>
          </a:blip>
          <a:stretch>
            <a:fillRect/>
          </a:stretch>
        </p:blipFill>
        <p:spPr>
          <a:xfrm>
            <a:off x="1919538" y="1825250"/>
            <a:ext cx="5304925" cy="1493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70" name="Shape 70"/>
        <p:cNvGrpSpPr/>
        <p:nvPr/>
      </p:nvGrpSpPr>
      <p:grpSpPr>
        <a:xfrm>
          <a:off x="0" y="0"/>
          <a:ext cx="0" cy="0"/>
          <a:chOff x="0" y="0"/>
          <a:chExt cx="0" cy="0"/>
        </a:xfrm>
      </p:grpSpPr>
      <p:pic>
        <p:nvPicPr>
          <p:cNvPr id="71" name="Google Shape;71;p16"/>
          <p:cNvPicPr preferRelativeResize="0"/>
          <p:nvPr/>
        </p:nvPicPr>
        <p:blipFill>
          <a:blip r:embed="rId3">
            <a:alphaModFix/>
          </a:blip>
          <a:stretch>
            <a:fillRect/>
          </a:stretch>
        </p:blipFill>
        <p:spPr>
          <a:xfrm>
            <a:off x="2227663" y="152400"/>
            <a:ext cx="4688663" cy="4838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55CC"/>
        </a:solidFill>
      </p:bgPr>
    </p:bg>
    <p:spTree>
      <p:nvGrpSpPr>
        <p:cNvPr id="75" name="Shape 75"/>
        <p:cNvGrpSpPr/>
        <p:nvPr/>
      </p:nvGrpSpPr>
      <p:grpSpPr>
        <a:xfrm>
          <a:off x="0" y="0"/>
          <a:ext cx="0" cy="0"/>
          <a:chOff x="0" y="0"/>
          <a:chExt cx="0" cy="0"/>
        </a:xfrm>
      </p:grpSpPr>
      <p:sp>
        <p:nvSpPr>
          <p:cNvPr id="76" name="Google Shape;76;p17"/>
          <p:cNvSpPr txBox="1"/>
          <p:nvPr>
            <p:ph type="title"/>
          </p:nvPr>
        </p:nvSpPr>
        <p:spPr>
          <a:xfrm>
            <a:off x="229225" y="152400"/>
            <a:ext cx="6367800" cy="2252100"/>
          </a:xfrm>
          <a:prstGeom prst="rect">
            <a:avLst/>
          </a:prstGeom>
        </p:spPr>
        <p:txBody>
          <a:bodyPr anchorCtr="0" anchor="ctr" bIns="91425" lIns="91425" spcFirstLastPara="1" rIns="91425" wrap="square" tIns="91425">
            <a:normAutofit/>
          </a:bodyPr>
          <a:lstStyle/>
          <a:p>
            <a:pPr indent="-533400" lvl="0" marL="457200" rtl="0" algn="l">
              <a:spcBef>
                <a:spcPts val="0"/>
              </a:spcBef>
              <a:spcAft>
                <a:spcPts val="0"/>
              </a:spcAft>
              <a:buSzPts val="4800"/>
              <a:buFont typeface="Lato"/>
              <a:buChar char="-"/>
            </a:pPr>
            <a:r>
              <a:rPr lang="en">
                <a:latin typeface="Lato"/>
                <a:ea typeface="Lato"/>
                <a:cs typeface="Lato"/>
                <a:sym typeface="Lato"/>
              </a:rPr>
              <a:t>Personality </a:t>
            </a:r>
            <a:endParaRPr>
              <a:latin typeface="Lato"/>
              <a:ea typeface="Lato"/>
              <a:cs typeface="Lato"/>
              <a:sym typeface="Lato"/>
            </a:endParaRPr>
          </a:p>
        </p:txBody>
      </p:sp>
      <p:pic>
        <p:nvPicPr>
          <p:cNvPr id="77" name="Google Shape;77;p17"/>
          <p:cNvPicPr preferRelativeResize="0"/>
          <p:nvPr/>
        </p:nvPicPr>
        <p:blipFill rotWithShape="1">
          <a:blip r:embed="rId3">
            <a:alphaModFix/>
          </a:blip>
          <a:srcRect b="0" l="2200" r="0" t="0"/>
          <a:stretch/>
        </p:blipFill>
        <p:spPr>
          <a:xfrm>
            <a:off x="444700" y="2072400"/>
            <a:ext cx="3455850" cy="2428875"/>
          </a:xfrm>
          <a:prstGeom prst="rect">
            <a:avLst/>
          </a:prstGeom>
          <a:noFill/>
          <a:ln>
            <a:noFill/>
          </a:ln>
        </p:spPr>
      </p:pic>
      <p:pic>
        <p:nvPicPr>
          <p:cNvPr id="78" name="Google Shape;78;p17"/>
          <p:cNvPicPr preferRelativeResize="0"/>
          <p:nvPr/>
        </p:nvPicPr>
        <p:blipFill>
          <a:blip r:embed="rId4">
            <a:alphaModFix/>
          </a:blip>
          <a:stretch>
            <a:fillRect/>
          </a:stretch>
        </p:blipFill>
        <p:spPr>
          <a:xfrm>
            <a:off x="4229517" y="152400"/>
            <a:ext cx="4762084" cy="4731924"/>
          </a:xfrm>
          <a:prstGeom prst="rect">
            <a:avLst/>
          </a:prstGeom>
          <a:noFill/>
          <a:ln>
            <a:noFill/>
          </a:ln>
        </p:spPr>
      </p:pic>
      <p:sp>
        <p:nvSpPr>
          <p:cNvPr id="79" name="Google Shape;79;p17"/>
          <p:cNvSpPr txBox="1"/>
          <p:nvPr/>
        </p:nvSpPr>
        <p:spPr>
          <a:xfrm>
            <a:off x="6955250" y="3853775"/>
            <a:ext cx="19347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5"/>
              </a:rPr>
              <a:t>https://twitter.com/urbandictionary/status/1014711235349241857/photo/1</a:t>
            </a:r>
            <a:r>
              <a:rPr lang="en"/>
              <a:t> </a:t>
            </a:r>
            <a:endParaRPr/>
          </a:p>
        </p:txBody>
      </p:sp>
      <p:sp>
        <p:nvSpPr>
          <p:cNvPr id="80" name="Google Shape;80;p17"/>
          <p:cNvSpPr txBox="1"/>
          <p:nvPr/>
        </p:nvSpPr>
        <p:spPr>
          <a:xfrm>
            <a:off x="1028725" y="4501275"/>
            <a:ext cx="2287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6"/>
              </a:rPr>
              <a:t>https://www.pinterest.com/pin/661114420289481713/</a:t>
            </a:r>
            <a:r>
              <a:rPr lang="en"/>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84" name="Shape 84"/>
        <p:cNvGrpSpPr/>
        <p:nvPr/>
      </p:nvGrpSpPr>
      <p:grpSpPr>
        <a:xfrm>
          <a:off x="0" y="0"/>
          <a:ext cx="0" cy="0"/>
          <a:chOff x="0" y="0"/>
          <a:chExt cx="0" cy="0"/>
        </a:xfrm>
      </p:grpSpPr>
      <p:sp>
        <p:nvSpPr>
          <p:cNvPr id="85" name="Google Shape;85;p18"/>
          <p:cNvSpPr txBox="1"/>
          <p:nvPr/>
        </p:nvSpPr>
        <p:spPr>
          <a:xfrm>
            <a:off x="251525" y="2691150"/>
            <a:ext cx="4130100" cy="923400"/>
          </a:xfrm>
          <a:prstGeom prst="rect">
            <a:avLst/>
          </a:prstGeom>
          <a:noFill/>
          <a:ln>
            <a:noFill/>
          </a:ln>
        </p:spPr>
        <p:txBody>
          <a:bodyPr anchorCtr="0" anchor="t" bIns="91425" lIns="91425" spcFirstLastPara="1" rIns="91425" wrap="square" tIns="91425">
            <a:spAutoFit/>
          </a:bodyPr>
          <a:lstStyle/>
          <a:p>
            <a:pPr indent="-533400" lvl="0" marL="457200" rtl="0" algn="l">
              <a:spcBef>
                <a:spcPts val="0"/>
              </a:spcBef>
              <a:spcAft>
                <a:spcPts val="0"/>
              </a:spcAft>
              <a:buClr>
                <a:schemeClr val="dk1"/>
              </a:buClr>
              <a:buSzPts val="4800"/>
              <a:buFont typeface="Lato"/>
              <a:buChar char="-"/>
            </a:pPr>
            <a:r>
              <a:rPr lang="en" sz="4800">
                <a:solidFill>
                  <a:schemeClr val="dk1"/>
                </a:solidFill>
                <a:latin typeface="Lato"/>
                <a:ea typeface="Lato"/>
                <a:cs typeface="Lato"/>
                <a:sym typeface="Lato"/>
              </a:rPr>
              <a:t>Consistency</a:t>
            </a:r>
            <a:endParaRPr/>
          </a:p>
        </p:txBody>
      </p:sp>
      <p:pic>
        <p:nvPicPr>
          <p:cNvPr id="86" name="Google Shape;86;p18"/>
          <p:cNvPicPr preferRelativeResize="0"/>
          <p:nvPr/>
        </p:nvPicPr>
        <p:blipFill>
          <a:blip r:embed="rId3">
            <a:alphaModFix/>
          </a:blip>
          <a:stretch>
            <a:fillRect/>
          </a:stretch>
        </p:blipFill>
        <p:spPr>
          <a:xfrm>
            <a:off x="561975" y="3992975"/>
            <a:ext cx="8020050" cy="876300"/>
          </a:xfrm>
          <a:prstGeom prst="rect">
            <a:avLst/>
          </a:prstGeom>
          <a:noFill/>
          <a:ln>
            <a:noFill/>
          </a:ln>
        </p:spPr>
      </p:pic>
      <p:sp>
        <p:nvSpPr>
          <p:cNvPr id="87" name="Google Shape;87;p18"/>
          <p:cNvSpPr txBox="1"/>
          <p:nvPr/>
        </p:nvSpPr>
        <p:spPr>
          <a:xfrm>
            <a:off x="5051375" y="3224275"/>
            <a:ext cx="37155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Lato"/>
                <a:ea typeface="Lato"/>
                <a:cs typeface="Lato"/>
                <a:sym typeface="Lato"/>
              </a:rPr>
              <a:t>“</a:t>
            </a:r>
            <a:r>
              <a:rPr lang="en" u="sng">
                <a:solidFill>
                  <a:schemeClr val="lt1"/>
                </a:solidFill>
                <a:latin typeface="Lato"/>
                <a:ea typeface="Lato"/>
                <a:cs typeface="Lato"/>
                <a:sym typeface="Lato"/>
                <a:hlinkClick r:id="rId4">
                  <a:extLst>
                    <a:ext uri="{A12FA001-AC4F-418D-AE19-62706E023703}">
                      <ahyp:hlinkClr val="tx"/>
                    </a:ext>
                  </a:extLst>
                </a:hlinkClick>
              </a:rPr>
              <a:t>RECREATING THE VIDEOS I WATCHED WHILE I WAS SICK</a:t>
            </a:r>
            <a:r>
              <a:rPr lang="en">
                <a:solidFill>
                  <a:schemeClr val="lt1"/>
                </a:solidFill>
                <a:latin typeface="Lato"/>
                <a:ea typeface="Lato"/>
                <a:cs typeface="Lato"/>
                <a:sym typeface="Lato"/>
              </a:rPr>
              <a:t>” (May 30, 2019)</a:t>
            </a:r>
            <a:endParaRPr>
              <a:solidFill>
                <a:schemeClr val="lt1"/>
              </a:solidFill>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pic>
        <p:nvPicPr>
          <p:cNvPr id="88" name="Google Shape;88;p18"/>
          <p:cNvPicPr preferRelativeResize="0"/>
          <p:nvPr/>
        </p:nvPicPr>
        <p:blipFill>
          <a:blip r:embed="rId5">
            <a:alphaModFix/>
          </a:blip>
          <a:stretch>
            <a:fillRect/>
          </a:stretch>
        </p:blipFill>
        <p:spPr>
          <a:xfrm>
            <a:off x="251525" y="272084"/>
            <a:ext cx="4130100" cy="2040640"/>
          </a:xfrm>
          <a:prstGeom prst="rect">
            <a:avLst/>
          </a:prstGeom>
          <a:noFill/>
          <a:ln>
            <a:noFill/>
          </a:ln>
        </p:spPr>
      </p:pic>
      <p:pic>
        <p:nvPicPr>
          <p:cNvPr id="89" name="Google Shape;89;p18"/>
          <p:cNvPicPr preferRelativeResize="0"/>
          <p:nvPr/>
        </p:nvPicPr>
        <p:blipFill>
          <a:blip r:embed="rId6">
            <a:alphaModFix/>
          </a:blip>
          <a:stretch>
            <a:fillRect/>
          </a:stretch>
        </p:blipFill>
        <p:spPr>
          <a:xfrm>
            <a:off x="4572000" y="988650"/>
            <a:ext cx="4457225" cy="223563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93" name="Shape 93"/>
        <p:cNvGrpSpPr/>
        <p:nvPr/>
      </p:nvGrpSpPr>
      <p:grpSpPr>
        <a:xfrm>
          <a:off x="0" y="0"/>
          <a:ext cx="0" cy="0"/>
          <a:chOff x="0" y="0"/>
          <a:chExt cx="0" cy="0"/>
        </a:xfrm>
      </p:grpSpPr>
      <p:pic>
        <p:nvPicPr>
          <p:cNvPr id="94" name="Google Shape;94;p19"/>
          <p:cNvPicPr preferRelativeResize="0"/>
          <p:nvPr/>
        </p:nvPicPr>
        <p:blipFill>
          <a:blip r:embed="rId3">
            <a:alphaModFix/>
          </a:blip>
          <a:stretch>
            <a:fillRect/>
          </a:stretch>
        </p:blipFill>
        <p:spPr>
          <a:xfrm>
            <a:off x="152400" y="572150"/>
            <a:ext cx="4419600" cy="3445969"/>
          </a:xfrm>
          <a:prstGeom prst="rect">
            <a:avLst/>
          </a:prstGeom>
          <a:noFill/>
          <a:ln>
            <a:noFill/>
          </a:ln>
        </p:spPr>
      </p:pic>
      <p:sp>
        <p:nvSpPr>
          <p:cNvPr id="95" name="Google Shape;95;p19"/>
          <p:cNvSpPr txBox="1"/>
          <p:nvPr/>
        </p:nvSpPr>
        <p:spPr>
          <a:xfrm>
            <a:off x="266400" y="0"/>
            <a:ext cx="4191600" cy="5694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2500">
                <a:latin typeface="Lato"/>
                <a:ea typeface="Lato"/>
                <a:cs typeface="Lato"/>
                <a:sym typeface="Lato"/>
              </a:rPr>
              <a:t>My positions this semester:</a:t>
            </a:r>
            <a:endParaRPr sz="2500">
              <a:latin typeface="Lato"/>
              <a:ea typeface="Lato"/>
              <a:cs typeface="Lato"/>
              <a:sym typeface="Lato"/>
            </a:endParaRPr>
          </a:p>
        </p:txBody>
      </p:sp>
      <p:sp>
        <p:nvSpPr>
          <p:cNvPr id="96" name="Google Shape;96;p19"/>
          <p:cNvSpPr txBox="1"/>
          <p:nvPr/>
        </p:nvSpPr>
        <p:spPr>
          <a:xfrm>
            <a:off x="266400" y="3989100"/>
            <a:ext cx="3915300" cy="115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latin typeface="Lato"/>
                <a:ea typeface="Lato"/>
                <a:cs typeface="Lato"/>
                <a:sym typeface="Lato"/>
              </a:rPr>
              <a:t>Check out these organizations’ social media pages! SB Engaged shows GBM times and dates.</a:t>
            </a:r>
            <a:endParaRPr b="1" sz="2100">
              <a:latin typeface="Lato"/>
              <a:ea typeface="Lato"/>
              <a:cs typeface="Lato"/>
              <a:sym typeface="Lato"/>
            </a:endParaRPr>
          </a:p>
        </p:txBody>
      </p:sp>
      <p:pic>
        <p:nvPicPr>
          <p:cNvPr id="97" name="Google Shape;97;p19"/>
          <p:cNvPicPr preferRelativeResize="0"/>
          <p:nvPr/>
        </p:nvPicPr>
        <p:blipFill>
          <a:blip r:embed="rId4">
            <a:alphaModFix/>
          </a:blip>
          <a:stretch>
            <a:fillRect/>
          </a:stretch>
        </p:blipFill>
        <p:spPr>
          <a:xfrm>
            <a:off x="4739750" y="124125"/>
            <a:ext cx="4267200" cy="3203662"/>
          </a:xfrm>
          <a:prstGeom prst="rect">
            <a:avLst/>
          </a:prstGeom>
          <a:noFill/>
          <a:ln>
            <a:noFill/>
          </a:ln>
        </p:spPr>
      </p:pic>
      <p:pic>
        <p:nvPicPr>
          <p:cNvPr id="98" name="Google Shape;98;p19"/>
          <p:cNvPicPr preferRelativeResize="0"/>
          <p:nvPr/>
        </p:nvPicPr>
        <p:blipFill>
          <a:blip r:embed="rId5">
            <a:alphaModFix/>
          </a:blip>
          <a:stretch>
            <a:fillRect/>
          </a:stretch>
        </p:blipFill>
        <p:spPr>
          <a:xfrm>
            <a:off x="7264600" y="3504175"/>
            <a:ext cx="1742350" cy="1347600"/>
          </a:xfrm>
          <a:prstGeom prst="rect">
            <a:avLst/>
          </a:prstGeom>
          <a:noFill/>
          <a:ln>
            <a:noFill/>
          </a:ln>
        </p:spPr>
      </p:pic>
      <p:sp>
        <p:nvSpPr>
          <p:cNvPr id="99" name="Google Shape;99;p19"/>
          <p:cNvSpPr txBox="1"/>
          <p:nvPr/>
        </p:nvSpPr>
        <p:spPr>
          <a:xfrm>
            <a:off x="4572000" y="3400350"/>
            <a:ext cx="2692500" cy="209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50" u="sng">
                <a:solidFill>
                  <a:schemeClr val="lt1"/>
                </a:solidFill>
                <a:latin typeface="Lato"/>
                <a:ea typeface="Lato"/>
                <a:cs typeface="Lato"/>
                <a:sym typeface="Lato"/>
              </a:rPr>
              <a:t>MELANIE FORMOSA ‘22</a:t>
            </a:r>
            <a:endParaRPr b="1" sz="1550" u="sng">
              <a:solidFill>
                <a:schemeClr val="lt1"/>
              </a:solidFill>
              <a:latin typeface="Lato"/>
              <a:ea typeface="Lato"/>
              <a:cs typeface="Lato"/>
              <a:sym typeface="Lato"/>
            </a:endParaRPr>
          </a:p>
          <a:p>
            <a:pPr indent="0" lvl="0" marL="0" rtl="0" algn="l">
              <a:spcBef>
                <a:spcPts val="0"/>
              </a:spcBef>
              <a:spcAft>
                <a:spcPts val="0"/>
              </a:spcAft>
              <a:buNone/>
            </a:pPr>
            <a:r>
              <a:rPr b="1" lang="en" sz="1550">
                <a:solidFill>
                  <a:schemeClr val="lt1"/>
                </a:solidFill>
                <a:latin typeface="Lato"/>
                <a:ea typeface="Lato"/>
                <a:cs typeface="Lato"/>
                <a:sym typeface="Lato"/>
              </a:rPr>
              <a:t>B.A. in Journalism | minor in Environmental Humanities </a:t>
            </a:r>
            <a:endParaRPr b="1" sz="1550">
              <a:solidFill>
                <a:schemeClr val="lt1"/>
              </a:solidFill>
              <a:latin typeface="Lato"/>
              <a:ea typeface="Lato"/>
              <a:cs typeface="Lato"/>
              <a:sym typeface="Lato"/>
            </a:endParaRPr>
          </a:p>
          <a:p>
            <a:pPr indent="-327025" lvl="0" marL="457200" rtl="0" algn="l">
              <a:spcBef>
                <a:spcPts val="0"/>
              </a:spcBef>
              <a:spcAft>
                <a:spcPts val="0"/>
              </a:spcAft>
              <a:buClr>
                <a:schemeClr val="lt1"/>
              </a:buClr>
              <a:buSzPts val="1550"/>
              <a:buFont typeface="Lato"/>
              <a:buChar char="-"/>
            </a:pPr>
            <a:r>
              <a:rPr b="1" lang="en" sz="1550">
                <a:solidFill>
                  <a:schemeClr val="lt1"/>
                </a:solidFill>
                <a:latin typeface="Lato"/>
                <a:ea typeface="Lato"/>
                <a:cs typeface="Lato"/>
                <a:sym typeface="Lato"/>
              </a:rPr>
              <a:t>Producer of “Tuesdays with Melanie: The Comeback Podcast”</a:t>
            </a:r>
            <a:endParaRPr b="1" sz="1550">
              <a:solidFill>
                <a:schemeClr val="lt1"/>
              </a:solidFill>
              <a:latin typeface="Lato"/>
              <a:ea typeface="Lato"/>
              <a:cs typeface="Lato"/>
              <a:sym typeface="Lato"/>
            </a:endParaRPr>
          </a:p>
          <a:p>
            <a:pPr indent="0" lvl="0" marL="0" rtl="0" algn="l">
              <a:spcBef>
                <a:spcPts val="0"/>
              </a:spcBef>
              <a:spcAft>
                <a:spcPts val="0"/>
              </a:spcAft>
              <a:buNone/>
            </a:pPr>
            <a:r>
              <a:t/>
            </a:r>
            <a:endParaRPr b="1" sz="1550">
              <a:solidFill>
                <a:schemeClr val="lt1"/>
              </a:solidFill>
              <a:latin typeface="Lato"/>
              <a:ea typeface="Lato"/>
              <a:cs typeface="Lato"/>
              <a:sym typeface="Lato"/>
            </a:endParaRPr>
          </a:p>
          <a:p>
            <a:pPr indent="0" lvl="0" marL="0" rtl="0" algn="l">
              <a:spcBef>
                <a:spcPts val="0"/>
              </a:spcBef>
              <a:spcAft>
                <a:spcPts val="0"/>
              </a:spcAft>
              <a:buNone/>
            </a:pPr>
            <a:r>
              <a:t/>
            </a:r>
            <a:endParaRPr sz="155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666"/>
        </a:solidFill>
      </p:bgPr>
    </p:bg>
    <p:spTree>
      <p:nvGrpSpPr>
        <p:cNvPr id="103" name="Shape 103"/>
        <p:cNvGrpSpPr/>
        <p:nvPr/>
      </p:nvGrpSpPr>
      <p:grpSpPr>
        <a:xfrm>
          <a:off x="0" y="0"/>
          <a:ext cx="0" cy="0"/>
          <a:chOff x="0" y="0"/>
          <a:chExt cx="0" cy="0"/>
        </a:xfrm>
      </p:grpSpPr>
      <p:sp>
        <p:nvSpPr>
          <p:cNvPr id="104" name="Google Shape;104;p20"/>
          <p:cNvSpPr txBox="1"/>
          <p:nvPr>
            <p:ph type="title"/>
          </p:nvPr>
        </p:nvSpPr>
        <p:spPr>
          <a:xfrm>
            <a:off x="490250" y="450150"/>
            <a:ext cx="6367800" cy="10545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latin typeface="Lato"/>
                <a:ea typeface="Lato"/>
                <a:cs typeface="Lato"/>
                <a:sym typeface="Lato"/>
              </a:rPr>
              <a:t>The Comeback Podcast </a:t>
            </a:r>
            <a:endParaRPr sz="1400">
              <a:latin typeface="Lato"/>
              <a:ea typeface="Lato"/>
              <a:cs typeface="Lato"/>
              <a:sym typeface="Lato"/>
            </a:endParaRPr>
          </a:p>
        </p:txBody>
      </p:sp>
      <p:pic>
        <p:nvPicPr>
          <p:cNvPr id="105" name="Google Shape;105;p20"/>
          <p:cNvPicPr preferRelativeResize="0"/>
          <p:nvPr/>
        </p:nvPicPr>
        <p:blipFill>
          <a:blip r:embed="rId3">
            <a:alphaModFix/>
          </a:blip>
          <a:stretch>
            <a:fillRect/>
          </a:stretch>
        </p:blipFill>
        <p:spPr>
          <a:xfrm>
            <a:off x="6344500" y="2977650"/>
            <a:ext cx="2438400" cy="1885950"/>
          </a:xfrm>
          <a:prstGeom prst="rect">
            <a:avLst/>
          </a:prstGeom>
          <a:noFill/>
          <a:ln>
            <a:noFill/>
          </a:ln>
        </p:spPr>
      </p:pic>
      <p:pic>
        <p:nvPicPr>
          <p:cNvPr descr="In the ninth episode of Tuesdays with Melanie: The Comeback Podcast, host Melanie Formosa speaks with President Maurie McInnis, Ph.D. of Stony Brook University in Stony Brook, New York on July 12, 2021.&#10;&#10;As president and chief executive, Dr. Maurie McInnis oversees Stony Brook University -- one of America’s leading public universities and an internationally recognized research institution -- and Stony Brook Medicine, which encompasses five health sciences schools, four hospitals, and 200 community-based healthcare settings. &#10;&#10;In the episode, she imparts a fun fact about herself and listeners will have the chance to see her not only as a president, but as a relatable person, woman, parent, and art historian.&#10;&#10;We discuss returning to campus in-person in Fall 2021 after the COVID-19 pandemic. President McInnis will experience Stony Brook’s on-campus atmosphere for the first time, having started her term as president during the pandemic on July 1, 2020, and we dive into what she is looking forward to as the fall semester approaches.&#10;&#10;This podcast is sponsored by the School of Communication and Journalism and the Center for Excellence in Learning and Teaching at Stony Brook University. It is broadcasted from the Podcast á Gogo studio at Stony Brook University and is produced entirely by Melanie Formosa, a Stony Brook University student. &#10;&#10;For more information on Melanie and her work, visit: https://www.linkedin.com/in/melanie-formosa &#10;&#10;For more information on President Maurie McInnis, visit: https://www.stonybrook.edu/pres/about/index.php" id="106" name="Google Shape;106;p20" title="A Conversation with Stony Brook University President: The Comeback Podcast Ep. 9">
            <a:hlinkClick r:id="rId4"/>
          </p:cNvPr>
          <p:cNvPicPr preferRelativeResize="0"/>
          <p:nvPr/>
        </p:nvPicPr>
        <p:blipFill>
          <a:blip r:embed="rId5">
            <a:alphaModFix/>
          </a:blip>
          <a:stretch>
            <a:fillRect/>
          </a:stretch>
        </p:blipFill>
        <p:spPr>
          <a:xfrm>
            <a:off x="919525" y="1434600"/>
            <a:ext cx="4572000" cy="3429000"/>
          </a:xfrm>
          <a:prstGeom prst="rect">
            <a:avLst/>
          </a:prstGeom>
          <a:noFill/>
          <a:ln>
            <a:noFill/>
          </a:ln>
        </p:spPr>
      </p:pic>
      <p:sp>
        <p:nvSpPr>
          <p:cNvPr id="107" name="Google Shape;107;p20"/>
          <p:cNvSpPr txBox="1"/>
          <p:nvPr/>
        </p:nvSpPr>
        <p:spPr>
          <a:xfrm>
            <a:off x="6488950" y="1596800"/>
            <a:ext cx="2149500" cy="1262100"/>
          </a:xfrm>
          <a:prstGeom prst="rect">
            <a:avLst/>
          </a:prstGeom>
          <a:noFill/>
          <a:ln cap="flat" cmpd="sng" w="28575">
            <a:solidFill>
              <a:srgbClr val="66666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My YouTube channel, “Melanie Formosa” </a:t>
            </a:r>
            <a:r>
              <a:rPr lang="en" u="sng">
                <a:solidFill>
                  <a:schemeClr val="hlink"/>
                </a:solidFill>
                <a:latin typeface="Lato"/>
                <a:ea typeface="Lato"/>
                <a:cs typeface="Lato"/>
                <a:sym typeface="Lato"/>
                <a:hlinkClick r:id="rId6"/>
              </a:rPr>
              <a:t>https://www.youtube.com/channel/UCG_t6ubX_qZSg8wkaIMj8jg</a:t>
            </a:r>
            <a:r>
              <a:rPr lang="en">
                <a:latin typeface="Lato"/>
                <a:ea typeface="Lato"/>
                <a:cs typeface="Lato"/>
                <a:sym typeface="Lato"/>
              </a:rPr>
              <a:t> </a:t>
            </a:r>
            <a:endParaRPr>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27BA0"/>
        </a:solidFill>
      </p:bgPr>
    </p:bg>
    <p:spTree>
      <p:nvGrpSpPr>
        <p:cNvPr id="111" name="Shape 111"/>
        <p:cNvGrpSpPr/>
        <p:nvPr/>
      </p:nvGrpSpPr>
      <p:grpSpPr>
        <a:xfrm>
          <a:off x="0" y="0"/>
          <a:ext cx="0" cy="0"/>
          <a:chOff x="0" y="0"/>
          <a:chExt cx="0" cy="0"/>
        </a:xfrm>
      </p:grpSpPr>
      <p:sp>
        <p:nvSpPr>
          <p:cNvPr id="112" name="Google Shape;112;p21"/>
          <p:cNvSpPr txBox="1"/>
          <p:nvPr>
            <p:ph type="title"/>
          </p:nvPr>
        </p:nvSpPr>
        <p:spPr>
          <a:xfrm>
            <a:off x="138175" y="-92125"/>
            <a:ext cx="8183700" cy="48519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t/>
            </a:r>
            <a:endParaRPr sz="3400">
              <a:latin typeface="Lato"/>
              <a:ea typeface="Lato"/>
              <a:cs typeface="Lato"/>
              <a:sym typeface="Lato"/>
            </a:endParaRPr>
          </a:p>
          <a:p>
            <a:pPr indent="0" lvl="0" marL="0" rtl="0" algn="l">
              <a:spcBef>
                <a:spcPts val="0"/>
              </a:spcBef>
              <a:spcAft>
                <a:spcPts val="0"/>
              </a:spcAft>
              <a:buNone/>
            </a:pPr>
            <a:r>
              <a:rPr lang="en" sz="3400">
                <a:latin typeface="Lato"/>
                <a:ea typeface="Lato"/>
                <a:cs typeface="Lato"/>
                <a:sym typeface="Lato"/>
              </a:rPr>
              <a:t>Podcast outlets and resources here on campus:</a:t>
            </a:r>
            <a:endParaRPr sz="3400">
              <a:latin typeface="Lato"/>
              <a:ea typeface="Lato"/>
              <a:cs typeface="Lato"/>
              <a:sym typeface="Lato"/>
            </a:endParaRPr>
          </a:p>
          <a:p>
            <a:pPr indent="0" lvl="0" marL="0" rtl="0" algn="l">
              <a:spcBef>
                <a:spcPts val="0"/>
              </a:spcBef>
              <a:spcAft>
                <a:spcPts val="0"/>
              </a:spcAft>
              <a:buNone/>
            </a:pPr>
            <a:r>
              <a:t/>
            </a:r>
            <a:endParaRPr sz="1438">
              <a:latin typeface="Lato"/>
              <a:ea typeface="Lato"/>
              <a:cs typeface="Lato"/>
              <a:sym typeface="Lato"/>
            </a:endParaRPr>
          </a:p>
          <a:p>
            <a:pPr indent="-340360" lvl="0" marL="457200" rtl="0" algn="l">
              <a:spcBef>
                <a:spcPts val="0"/>
              </a:spcBef>
              <a:spcAft>
                <a:spcPts val="0"/>
              </a:spcAft>
              <a:buSzPct val="100000"/>
              <a:buFont typeface="Lato"/>
              <a:buChar char="-"/>
            </a:pPr>
            <a:r>
              <a:rPr lang="en" sz="1955">
                <a:latin typeface="Lato"/>
                <a:ea typeface="Lato"/>
                <a:cs typeface="Lato"/>
                <a:sym typeface="Lato"/>
              </a:rPr>
              <a:t>WUSB </a:t>
            </a:r>
            <a:endParaRPr sz="1955">
              <a:latin typeface="Lato"/>
              <a:ea typeface="Lato"/>
              <a:cs typeface="Lato"/>
              <a:sym typeface="Lato"/>
            </a:endParaRPr>
          </a:p>
          <a:p>
            <a:pPr indent="-337502" lvl="1" marL="914400" rtl="0" algn="l">
              <a:spcBef>
                <a:spcPts val="0"/>
              </a:spcBef>
              <a:spcAft>
                <a:spcPts val="0"/>
              </a:spcAft>
              <a:buSzPct val="100000"/>
              <a:buFont typeface="Lato"/>
              <a:buChar char="-"/>
            </a:pPr>
            <a:r>
              <a:rPr lang="en" sz="1905">
                <a:latin typeface="Lato"/>
                <a:ea typeface="Lato"/>
                <a:cs typeface="Lato"/>
                <a:sym typeface="Lato"/>
              </a:rPr>
              <a:t>@stonybrookwusb</a:t>
            </a:r>
            <a:endParaRPr sz="1905">
              <a:latin typeface="Lato"/>
              <a:ea typeface="Lato"/>
              <a:cs typeface="Lato"/>
              <a:sym typeface="Lato"/>
            </a:endParaRPr>
          </a:p>
          <a:p>
            <a:pPr indent="0" lvl="0" marL="0" rtl="0" algn="l">
              <a:spcBef>
                <a:spcPts val="0"/>
              </a:spcBef>
              <a:spcAft>
                <a:spcPts val="0"/>
              </a:spcAft>
              <a:buNone/>
            </a:pPr>
            <a:r>
              <a:t/>
            </a:r>
            <a:endParaRPr sz="1955">
              <a:latin typeface="Lato"/>
              <a:ea typeface="Lato"/>
              <a:cs typeface="Lato"/>
              <a:sym typeface="Lato"/>
            </a:endParaRPr>
          </a:p>
          <a:p>
            <a:pPr indent="-340360" lvl="0" marL="457200" rtl="0" algn="l">
              <a:spcBef>
                <a:spcPts val="0"/>
              </a:spcBef>
              <a:spcAft>
                <a:spcPts val="0"/>
              </a:spcAft>
              <a:buSzPct val="100000"/>
              <a:buFont typeface="Lato"/>
              <a:buChar char="-"/>
            </a:pPr>
            <a:r>
              <a:rPr lang="en" sz="1955">
                <a:latin typeface="Lato"/>
                <a:ea typeface="Lato"/>
                <a:cs typeface="Lato"/>
                <a:sym typeface="Lato"/>
              </a:rPr>
              <a:t>The Statesman </a:t>
            </a:r>
            <a:endParaRPr sz="1955">
              <a:latin typeface="Lato"/>
              <a:ea typeface="Lato"/>
              <a:cs typeface="Lato"/>
              <a:sym typeface="Lato"/>
            </a:endParaRPr>
          </a:p>
          <a:p>
            <a:pPr indent="-340360" lvl="1" marL="1371600" rtl="0" algn="l">
              <a:spcBef>
                <a:spcPts val="0"/>
              </a:spcBef>
              <a:spcAft>
                <a:spcPts val="0"/>
              </a:spcAft>
              <a:buSzPct val="100000"/>
              <a:buFont typeface="Lato"/>
              <a:buChar char="-"/>
            </a:pPr>
            <a:r>
              <a:rPr lang="en" sz="1955">
                <a:latin typeface="Lato"/>
                <a:ea typeface="Lato"/>
                <a:cs typeface="Lato"/>
                <a:sym typeface="Lato"/>
              </a:rPr>
              <a:t>@sbstatesman</a:t>
            </a:r>
            <a:endParaRPr sz="1955">
              <a:latin typeface="Lato"/>
              <a:ea typeface="Lato"/>
              <a:cs typeface="Lato"/>
              <a:sym typeface="Lato"/>
            </a:endParaRPr>
          </a:p>
          <a:p>
            <a:pPr indent="0" lvl="0" marL="1371600" rtl="0" algn="l">
              <a:spcBef>
                <a:spcPts val="0"/>
              </a:spcBef>
              <a:spcAft>
                <a:spcPts val="0"/>
              </a:spcAft>
              <a:buNone/>
            </a:pPr>
            <a:r>
              <a:t/>
            </a:r>
            <a:endParaRPr sz="1955">
              <a:latin typeface="Lato"/>
              <a:ea typeface="Lato"/>
              <a:cs typeface="Lato"/>
              <a:sym typeface="Lato"/>
            </a:endParaRPr>
          </a:p>
          <a:p>
            <a:pPr indent="-340360" lvl="0" marL="457200" rtl="0" algn="l">
              <a:spcBef>
                <a:spcPts val="0"/>
              </a:spcBef>
              <a:spcAft>
                <a:spcPts val="0"/>
              </a:spcAft>
              <a:buSzPct val="100000"/>
              <a:buFont typeface="Lato"/>
              <a:buChar char="-"/>
            </a:pPr>
            <a:r>
              <a:rPr lang="en" sz="1955">
                <a:latin typeface="Lato"/>
                <a:ea typeface="Lato"/>
                <a:cs typeface="Lato"/>
                <a:sym typeface="Lato"/>
              </a:rPr>
              <a:t>ECC Building</a:t>
            </a:r>
            <a:endParaRPr sz="1955">
              <a:latin typeface="Lato"/>
              <a:ea typeface="Lato"/>
              <a:cs typeface="Lato"/>
              <a:sym typeface="Lato"/>
            </a:endParaRPr>
          </a:p>
          <a:p>
            <a:pPr indent="0" lvl="0" marL="0" rtl="0" algn="l">
              <a:spcBef>
                <a:spcPts val="0"/>
              </a:spcBef>
              <a:spcAft>
                <a:spcPts val="0"/>
              </a:spcAft>
              <a:buNone/>
            </a:pPr>
            <a:r>
              <a:t/>
            </a:r>
            <a:endParaRPr sz="1955">
              <a:latin typeface="Lato"/>
              <a:ea typeface="Lato"/>
              <a:cs typeface="Lato"/>
              <a:sym typeface="Lato"/>
            </a:endParaRPr>
          </a:p>
          <a:p>
            <a:pPr indent="-340360" lvl="0" marL="457200" rtl="0" algn="l">
              <a:spcBef>
                <a:spcPts val="0"/>
              </a:spcBef>
              <a:spcAft>
                <a:spcPts val="0"/>
              </a:spcAft>
              <a:buSzPct val="100000"/>
              <a:buFont typeface="Lato"/>
              <a:buChar char="-"/>
            </a:pPr>
            <a:r>
              <a:rPr lang="en" sz="1955">
                <a:latin typeface="Lato"/>
                <a:ea typeface="Lato"/>
                <a:cs typeface="Lato"/>
                <a:sym typeface="Lato"/>
              </a:rPr>
              <a:t>School of Communication and Journalism</a:t>
            </a:r>
            <a:endParaRPr sz="1955">
              <a:latin typeface="Lato"/>
              <a:ea typeface="Lato"/>
              <a:cs typeface="Lato"/>
              <a:sym typeface="Lato"/>
            </a:endParaRPr>
          </a:p>
          <a:p>
            <a:pPr indent="-340360" lvl="1" marL="914400" rtl="0" algn="l">
              <a:spcBef>
                <a:spcPts val="0"/>
              </a:spcBef>
              <a:spcAft>
                <a:spcPts val="0"/>
              </a:spcAft>
              <a:buSzPct val="100000"/>
              <a:buFont typeface="Lato"/>
              <a:buChar char="-"/>
            </a:pPr>
            <a:r>
              <a:rPr lang="en" sz="1955">
                <a:latin typeface="Lato"/>
                <a:ea typeface="Lato"/>
                <a:cs typeface="Lato"/>
                <a:sym typeface="Lato"/>
              </a:rPr>
              <a:t>@sbujournalism</a:t>
            </a:r>
            <a:endParaRPr sz="1955">
              <a:latin typeface="Lato"/>
              <a:ea typeface="Lato"/>
              <a:cs typeface="Lato"/>
              <a:sym typeface="Lato"/>
            </a:endParaRPr>
          </a:p>
          <a:p>
            <a:pPr indent="0" lvl="0" marL="457200" rtl="0" algn="l">
              <a:spcBef>
                <a:spcPts val="0"/>
              </a:spcBef>
              <a:spcAft>
                <a:spcPts val="0"/>
              </a:spcAft>
              <a:buNone/>
            </a:pPr>
            <a:r>
              <a:t/>
            </a:r>
            <a:endParaRPr sz="1955">
              <a:latin typeface="Lato"/>
              <a:ea typeface="Lato"/>
              <a:cs typeface="Lato"/>
              <a:sym typeface="Lato"/>
            </a:endParaRPr>
          </a:p>
          <a:p>
            <a:pPr indent="-340360" lvl="0" marL="457200" rtl="0" algn="l">
              <a:spcBef>
                <a:spcPts val="0"/>
              </a:spcBef>
              <a:spcAft>
                <a:spcPts val="0"/>
              </a:spcAft>
              <a:buSzPct val="100000"/>
              <a:buFont typeface="Lato"/>
              <a:buChar char="-"/>
            </a:pPr>
            <a:r>
              <a:rPr lang="en" sz="1955">
                <a:latin typeface="Lato"/>
                <a:ea typeface="Lato"/>
                <a:cs typeface="Lato"/>
                <a:sym typeface="Lato"/>
              </a:rPr>
              <a:t>WSHU</a:t>
            </a:r>
            <a:endParaRPr sz="1955">
              <a:latin typeface="Lato"/>
              <a:ea typeface="Lato"/>
              <a:cs typeface="Lato"/>
              <a:sym typeface="Lato"/>
            </a:endParaRPr>
          </a:p>
          <a:p>
            <a:pPr indent="-340360" lvl="1" marL="914400" rtl="0" algn="l">
              <a:spcBef>
                <a:spcPts val="0"/>
              </a:spcBef>
              <a:spcAft>
                <a:spcPts val="0"/>
              </a:spcAft>
              <a:buSzPct val="100000"/>
              <a:buFont typeface="Lato"/>
              <a:buChar char="-"/>
            </a:pPr>
            <a:r>
              <a:rPr lang="en" sz="1955">
                <a:latin typeface="Lato"/>
                <a:ea typeface="Lato"/>
                <a:cs typeface="Lato"/>
                <a:sym typeface="Lato"/>
              </a:rPr>
              <a:t>@wshupublicradio</a:t>
            </a:r>
            <a:endParaRPr sz="1955">
              <a:latin typeface="Lato"/>
              <a:ea typeface="Lato"/>
              <a:cs typeface="Lato"/>
              <a:sym typeface="Lato"/>
            </a:endParaRPr>
          </a:p>
          <a:p>
            <a:pPr indent="0" lvl="0" marL="0" rtl="0" algn="l">
              <a:spcBef>
                <a:spcPts val="0"/>
              </a:spcBef>
              <a:spcAft>
                <a:spcPts val="0"/>
              </a:spcAft>
              <a:buNone/>
            </a:pPr>
            <a:r>
              <a:t/>
            </a:r>
            <a:endParaRPr sz="1955">
              <a:latin typeface="Lato"/>
              <a:ea typeface="Lato"/>
              <a:cs typeface="Lato"/>
              <a:sym typeface="Lato"/>
            </a:endParaRPr>
          </a:p>
          <a:p>
            <a:pPr indent="-340360" lvl="0" marL="457200" rtl="0" algn="l">
              <a:spcBef>
                <a:spcPts val="0"/>
              </a:spcBef>
              <a:spcAft>
                <a:spcPts val="0"/>
              </a:spcAft>
              <a:buSzPct val="100000"/>
              <a:buFont typeface="Lato"/>
              <a:buChar char="-"/>
            </a:pPr>
            <a:r>
              <a:rPr lang="en" sz="1955">
                <a:latin typeface="Lato"/>
                <a:ea typeface="Lato"/>
                <a:cs typeface="Lato"/>
                <a:sym typeface="Lato"/>
              </a:rPr>
              <a:t>SBU-TV</a:t>
            </a:r>
            <a:endParaRPr sz="1955">
              <a:latin typeface="Lato"/>
              <a:ea typeface="Lato"/>
              <a:cs typeface="Lato"/>
              <a:sym typeface="Lato"/>
            </a:endParaRPr>
          </a:p>
          <a:p>
            <a:pPr indent="-340360" lvl="1" marL="914400" rtl="0" algn="l">
              <a:spcBef>
                <a:spcPts val="0"/>
              </a:spcBef>
              <a:spcAft>
                <a:spcPts val="0"/>
              </a:spcAft>
              <a:buSzPct val="100000"/>
              <a:buFont typeface="Lato"/>
              <a:buChar char="-"/>
            </a:pPr>
            <a:r>
              <a:rPr lang="en" sz="1955">
                <a:latin typeface="Lato"/>
                <a:ea typeface="Lato"/>
                <a:cs typeface="Lato"/>
                <a:sym typeface="Lato"/>
              </a:rPr>
              <a:t>@sbutv</a:t>
            </a:r>
            <a:endParaRPr sz="1955">
              <a:latin typeface="Lato"/>
              <a:ea typeface="Lato"/>
              <a:cs typeface="Lato"/>
              <a:sym typeface="Lato"/>
            </a:endParaRPr>
          </a:p>
        </p:txBody>
      </p:sp>
      <p:pic>
        <p:nvPicPr>
          <p:cNvPr id="113" name="Google Shape;113;p21"/>
          <p:cNvPicPr preferRelativeResize="0"/>
          <p:nvPr/>
        </p:nvPicPr>
        <p:blipFill rotWithShape="1">
          <a:blip r:embed="rId3">
            <a:alphaModFix/>
          </a:blip>
          <a:srcRect b="0" l="3651" r="0" t="0"/>
          <a:stretch/>
        </p:blipFill>
        <p:spPr>
          <a:xfrm>
            <a:off x="4953625" y="914425"/>
            <a:ext cx="1970900" cy="2022400"/>
          </a:xfrm>
          <a:prstGeom prst="rect">
            <a:avLst/>
          </a:prstGeom>
          <a:noFill/>
          <a:ln>
            <a:noFill/>
          </a:ln>
        </p:spPr>
      </p:pic>
      <p:cxnSp>
        <p:nvCxnSpPr>
          <p:cNvPr id="114" name="Google Shape;114;p21"/>
          <p:cNvCxnSpPr/>
          <p:nvPr/>
        </p:nvCxnSpPr>
        <p:spPr>
          <a:xfrm flipH="1" rot="10800000">
            <a:off x="2587800" y="1755763"/>
            <a:ext cx="1984200" cy="10500"/>
          </a:xfrm>
          <a:prstGeom prst="straightConnector1">
            <a:avLst/>
          </a:prstGeom>
          <a:noFill/>
          <a:ln cap="flat" cmpd="sng" w="28575">
            <a:solidFill>
              <a:schemeClr val="dk2"/>
            </a:solidFill>
            <a:prstDash val="solid"/>
            <a:round/>
            <a:headEnd len="med" w="med" type="none"/>
            <a:tailEnd len="med" w="med" type="triangle"/>
          </a:ln>
        </p:spPr>
      </p:cxnSp>
      <p:pic>
        <p:nvPicPr>
          <p:cNvPr id="115" name="Google Shape;115;p21"/>
          <p:cNvPicPr preferRelativeResize="0"/>
          <p:nvPr/>
        </p:nvPicPr>
        <p:blipFill>
          <a:blip r:embed="rId4">
            <a:alphaModFix/>
          </a:blip>
          <a:stretch>
            <a:fillRect/>
          </a:stretch>
        </p:blipFill>
        <p:spPr>
          <a:xfrm>
            <a:off x="7008195" y="2936818"/>
            <a:ext cx="2053930" cy="2022400"/>
          </a:xfrm>
          <a:prstGeom prst="rect">
            <a:avLst/>
          </a:prstGeom>
          <a:noFill/>
          <a:ln>
            <a:noFill/>
          </a:ln>
        </p:spPr>
      </p:pic>
      <p:cxnSp>
        <p:nvCxnSpPr>
          <p:cNvPr id="116" name="Google Shape;116;p21"/>
          <p:cNvCxnSpPr/>
          <p:nvPr/>
        </p:nvCxnSpPr>
        <p:spPr>
          <a:xfrm flipH="1" rot="10800000">
            <a:off x="3623475" y="4021525"/>
            <a:ext cx="3039000" cy="11400"/>
          </a:xfrm>
          <a:prstGeom prst="straightConnector1">
            <a:avLst/>
          </a:prstGeom>
          <a:noFill/>
          <a:ln cap="flat" cmpd="sng" w="28575">
            <a:solidFill>
              <a:schemeClr val="dk2"/>
            </a:solidFill>
            <a:prstDash val="solid"/>
            <a:round/>
            <a:headEnd len="med" w="med" type="none"/>
            <a:tailEnd len="med" w="med" type="triangle"/>
          </a:ln>
        </p:spPr>
      </p:cxnSp>
      <p:sp>
        <p:nvSpPr>
          <p:cNvPr id="117" name="Google Shape;117;p21"/>
          <p:cNvSpPr txBox="1"/>
          <p:nvPr/>
        </p:nvSpPr>
        <p:spPr>
          <a:xfrm>
            <a:off x="7170200" y="914425"/>
            <a:ext cx="1765800" cy="16932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Lato"/>
                <a:ea typeface="Lato"/>
                <a:cs typeface="Lato"/>
                <a:sym typeface="Lato"/>
              </a:rPr>
              <a:t>You can get involved with “In the Loop” podcast.</a:t>
            </a:r>
            <a:endParaRPr>
              <a:latin typeface="Lato"/>
              <a:ea typeface="Lato"/>
              <a:cs typeface="Lato"/>
              <a:sym typeface="Lato"/>
            </a:endParaRPr>
          </a:p>
          <a:p>
            <a:pPr indent="0" lvl="0" marL="0" rtl="0" algn="ctr">
              <a:spcBef>
                <a:spcPts val="0"/>
              </a:spcBef>
              <a:spcAft>
                <a:spcPts val="0"/>
              </a:spcAft>
              <a:buNone/>
            </a:pPr>
            <a:r>
              <a:t/>
            </a:r>
            <a:endParaRPr>
              <a:latin typeface="Lato"/>
              <a:ea typeface="Lato"/>
              <a:cs typeface="Lato"/>
              <a:sym typeface="Lato"/>
            </a:endParaRPr>
          </a:p>
          <a:p>
            <a:pPr indent="0" lvl="0" marL="0" rtl="0" algn="ctr">
              <a:spcBef>
                <a:spcPts val="0"/>
              </a:spcBef>
              <a:spcAft>
                <a:spcPts val="0"/>
              </a:spcAft>
              <a:buNone/>
            </a:pPr>
            <a:r>
              <a:rPr lang="en">
                <a:latin typeface="Lato"/>
                <a:ea typeface="Lato"/>
                <a:cs typeface="Lato"/>
                <a:sym typeface="Lato"/>
              </a:rPr>
              <a:t>The “Higher Ground” podcast is to listen and learn. </a:t>
            </a:r>
            <a:endParaRPr>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